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ue Roman" charset="1" panose="00000500000000000000"/>
      <p:regular r:id="rId10"/>
    </p:embeddedFont>
    <p:embeddedFont>
      <p:font typeface="Times Neue Roman Bold" charset="1" panose="00000800000000000000"/>
      <p:regular r:id="rId11"/>
    </p:embeddedFont>
    <p:embeddedFont>
      <p:font typeface="Times Neue Roman Italics" charset="1" panose="00000500000000000000"/>
      <p:regular r:id="rId12"/>
    </p:embeddedFont>
    <p:embeddedFont>
      <p:font typeface="Times Neue Roman Bold Italics" charset="1" panose="000008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Vesper Libre Regular" charset="1" panose="00000500000000000000"/>
      <p:regular r:id="rId18"/>
    </p:embeddedFont>
    <p:embeddedFont>
      <p:font typeface="Vesper Libre Regular Bold" charset="1" panose="00000600000000000000"/>
      <p:regular r:id="rId19"/>
    </p:embeddedFont>
    <p:embeddedFont>
      <p:font typeface="29LT Zarid Text" charset="1" panose="00000500000000000000"/>
      <p:regular r:id="rId20"/>
    </p:embeddedFont>
    <p:embeddedFont>
      <p:font typeface="29LT Zarid Text Bold" charset="1" panose="00000800000000000000"/>
      <p:regular r:id="rId21"/>
    </p:embeddedFont>
    <p:embeddedFont>
      <p:font typeface="29LT Zarid Text Italics" charset="1" panose="00000500000000000000"/>
      <p:regular r:id="rId22"/>
    </p:embeddedFont>
    <p:embeddedFont>
      <p:font typeface="29LT Zarid Text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58" Target="slides/slide3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80697" y="7044719"/>
            <a:ext cx="7378603" cy="22135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697355"/>
            <a:ext cx="13889942" cy="13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Cloud Solution Architect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4250" y="3938588"/>
            <a:ext cx="14005853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Module 2</a:t>
            </a:r>
          </a:p>
          <a:p>
            <a:pPr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Lecture 4</a:t>
            </a:r>
          </a:p>
          <a:p>
            <a:pPr marL="0" indent="0" lvl="0">
              <a:lnSpc>
                <a:spcPts val="5774"/>
              </a:lnSpc>
            </a:pPr>
            <a:r>
              <a:rPr lang="en-US" sz="5499">
                <a:solidFill>
                  <a:srgbClr val="250542"/>
                </a:solidFill>
                <a:latin typeface="29LT Zarid Text"/>
              </a:rPr>
              <a:t>Package Manager and Software Installation in Ubuntu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97049" y="4722346"/>
            <a:ext cx="12693902" cy="45359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96" y="1883609"/>
            <a:ext cx="16050275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9"/>
              </a:lnSpc>
            </a:pPr>
          </a:p>
          <a:p>
            <a:pPr algn="just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 Bold"/>
              </a:rPr>
              <a:t>brew: </a:t>
            </a:r>
            <a:r>
              <a:rPr lang="en-US" sz="4000">
                <a:solidFill>
                  <a:srgbClr val="250542"/>
                </a:solidFill>
                <a:latin typeface="Times Neue Roman"/>
              </a:rPr>
              <a:t>free macOS package manager that allows you to install, update, or remove software by running commands in the terminal.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89999"/>
            <a:ext cx="16050275" cy="123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21"/>
              </a:lnSpc>
            </a:pPr>
            <a:r>
              <a:rPr lang="en-US" sz="10023">
                <a:solidFill>
                  <a:srgbClr val="250542"/>
                </a:solidFill>
                <a:latin typeface="Times Neue Roman"/>
              </a:rPr>
              <a:t>Package Manager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33114"/>
            <a:ext cx="16230600" cy="565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apt-get vs apt</a:t>
            </a:r>
          </a:p>
          <a:p>
            <a:pPr>
              <a:lnSpc>
                <a:spcPts val="4972"/>
              </a:lnSpc>
            </a:pPr>
          </a:p>
          <a:p>
            <a:pPr marL="1900180" indent="-633393" lvl="2">
              <a:lnSpc>
                <a:spcPts val="4972"/>
              </a:lnSpc>
              <a:buFont typeface="Arial"/>
              <a:buChar char="⚬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apt-get</a:t>
            </a:r>
          </a:p>
          <a:p>
            <a:pPr marL="2850270" indent="-712568" lvl="3">
              <a:lnSpc>
                <a:spcPts val="4972"/>
              </a:lnSpc>
              <a:buFont typeface="Arial"/>
              <a:buChar char="￭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apt-get is lower-level and "back-end", and supports other APT-based tools.</a:t>
            </a:r>
          </a:p>
          <a:p>
            <a:pPr>
              <a:lnSpc>
                <a:spcPts val="4972"/>
              </a:lnSpc>
            </a:pPr>
          </a:p>
          <a:p>
            <a:pPr marL="1900180" indent="-633393" lvl="2">
              <a:lnSpc>
                <a:spcPts val="4972"/>
              </a:lnSpc>
              <a:buFont typeface="Arial"/>
              <a:buChar char="⚬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</a:t>
            </a:r>
          </a:p>
          <a:p>
            <a:pPr marL="2850270" indent="-712568" lvl="3">
              <a:lnSpc>
                <a:spcPts val="4972"/>
              </a:lnSpc>
              <a:buFont typeface="Arial"/>
              <a:buChar char="￭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is designed for end-users (humans) and its output may be changed between versions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Advanced Package Tool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8121" y="2552189"/>
            <a:ext cx="16230600" cy="691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collection of deb packages with metadata that is readable by the apt family</a:t>
            </a: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In Debian or Ubuntu, the software repositories are defined in /etc/apt/sources.list</a:t>
            </a: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Third-party repositories can be added in Ubuntu, add its link to the file mentioned above</a:t>
            </a: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Personal Package Archives (PPAs) are software repositories designed for Ubuntu users and are easier to install than other third-party repositories</a:t>
            </a: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PPAs are often used to distribute pre-release software so that it can be tested.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Repository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62771" y="3284987"/>
            <a:ext cx="5362457" cy="62666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2598539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list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Listing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4303" y="4124552"/>
            <a:ext cx="12479394" cy="437931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9674275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 apt search [package name. apache2}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Search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38609" y="3802228"/>
            <a:ext cx="10610783" cy="57393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3639889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update.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Update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88" t="8654" r="60726" b="50439"/>
          <a:stretch>
            <a:fillRect/>
          </a:stretch>
        </p:blipFill>
        <p:spPr>
          <a:xfrm flipH="false" flipV="false" rot="0">
            <a:off x="3917373" y="4037736"/>
            <a:ext cx="10453255" cy="36307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3943648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upgrade.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Upgrade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076" b="0"/>
          <a:stretch>
            <a:fillRect/>
          </a:stretch>
        </p:blipFill>
        <p:spPr>
          <a:xfrm flipH="false" flipV="false" rot="0">
            <a:off x="4427269" y="3290624"/>
            <a:ext cx="9143259" cy="63161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8212336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install {package name. vlc}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Install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76" t="8637" r="180" b="7991"/>
          <a:stretch>
            <a:fillRect/>
          </a:stretch>
        </p:blipFill>
        <p:spPr>
          <a:xfrm flipH="false" flipV="false" rot="0">
            <a:off x="3202908" y="3399347"/>
            <a:ext cx="12142468" cy="585895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7959775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show {package name. vlc}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Details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74" t="9118" r="26038" b="52442"/>
          <a:stretch>
            <a:fillRect/>
          </a:stretch>
        </p:blipFill>
        <p:spPr>
          <a:xfrm flipH="false" flipV="false" rot="0">
            <a:off x="2216796" y="4510474"/>
            <a:ext cx="13854408" cy="42001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9482286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reinstall [package-name. skype]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Reinstallation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32839"/>
            <a:ext cx="16636286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Introduction to Command Line Interface (CLI)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95400"/>
            <a:ext cx="8115300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Recap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999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38898" y="4545840"/>
            <a:ext cx="12010205" cy="34149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8445103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remove [package-name.vlc]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Deletion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82800" y="4400766"/>
            <a:ext cx="12522400" cy="40499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674685"/>
            <a:ext cx="8040291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purge [package-name.vlc]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56307"/>
            <a:ext cx="16230600" cy="136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Software Deletion</a:t>
            </a:r>
          </a:p>
          <a:p>
            <a:pPr marL="0" indent="0" lvl="0">
              <a:lnSpc>
                <a:spcPts val="2999"/>
              </a:lnSpc>
            </a:pPr>
            <a:r>
              <a:rPr lang="en-US" sz="2999">
                <a:solidFill>
                  <a:srgbClr val="250542"/>
                </a:solidFill>
                <a:latin typeface="Vesper Libre Regular"/>
              </a:rPr>
              <a:t>(With all dependencies removed)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36" t="6764" r="70465" b="65356"/>
          <a:stretch>
            <a:fillRect/>
          </a:stretch>
        </p:blipFill>
        <p:spPr>
          <a:xfrm flipH="false" flipV="false" rot="0">
            <a:off x="2826327" y="4239491"/>
            <a:ext cx="12374373" cy="39252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4838105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apt autoremove.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All Unnecessary Softwares Deletion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557" t="3929" r="68798" b="70554"/>
          <a:stretch>
            <a:fillRect/>
          </a:stretch>
        </p:blipFill>
        <p:spPr>
          <a:xfrm flipH="false" flipV="false" rot="0">
            <a:off x="5969272" y="4345815"/>
            <a:ext cx="6946628" cy="41679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9242" r="98491" b="14763"/>
          <a:stretch>
            <a:fillRect/>
          </a:stretch>
        </p:blipFill>
        <p:spPr>
          <a:xfrm flipH="false" flipV="false" rot="0">
            <a:off x="2311895" y="2885257"/>
            <a:ext cx="724739" cy="7089093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159914" y="9133609"/>
            <a:ext cx="1028700" cy="102870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14368" y="2255585"/>
            <a:ext cx="5061198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Ubuntu 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6" t="2887" r="51561" b="17632"/>
          <a:stretch>
            <a:fillRect/>
          </a:stretch>
        </p:blipFill>
        <p:spPr>
          <a:xfrm flipH="false" flipV="false" rot="0">
            <a:off x="2576945" y="2826327"/>
            <a:ext cx="12573000" cy="687385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9684317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Ubuntu Software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368" y="2255585"/>
            <a:ext cx="9684317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Search a software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71867" y="3075757"/>
            <a:ext cx="11944266" cy="6624424"/>
            <a:chOff x="0" y="0"/>
            <a:chExt cx="15925689" cy="883256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796" t="2887" r="51561" b="17632"/>
            <a:stretch>
              <a:fillRect/>
            </a:stretch>
          </p:blipFill>
          <p:spPr>
            <a:xfrm flipH="false" flipV="false" rot="0">
              <a:off x="391376" y="339717"/>
              <a:ext cx="15534312" cy="8492848"/>
            </a:xfrm>
            <a:prstGeom prst="rect">
              <a:avLst/>
            </a:prstGeom>
          </p:spPr>
        </p:pic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270989" cy="1270989"/>
              <a:chOff x="0" y="0"/>
              <a:chExt cx="6355080" cy="635508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42" t="3929" r="51667" b="15742"/>
          <a:stretch>
            <a:fillRect/>
          </a:stretch>
        </p:blipFill>
        <p:spPr>
          <a:xfrm flipH="false" flipV="false" rot="0">
            <a:off x="3168541" y="3343685"/>
            <a:ext cx="11950918" cy="663939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284434" y="4099214"/>
            <a:ext cx="800100" cy="800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4368" y="2255585"/>
            <a:ext cx="9684317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Search a 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84" t="2566" r="51515" b="17160"/>
          <a:stretch>
            <a:fillRect/>
          </a:stretch>
        </p:blipFill>
        <p:spPr>
          <a:xfrm flipH="false" flipV="false" rot="0">
            <a:off x="2618509" y="3075757"/>
            <a:ext cx="12189439" cy="672237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12053444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Click on the software to see its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00" t="3429" r="51667" b="16687"/>
          <a:stretch>
            <a:fillRect/>
          </a:stretch>
        </p:blipFill>
        <p:spPr>
          <a:xfrm flipH="false" flipV="false" rot="0">
            <a:off x="2576945" y="3054927"/>
            <a:ext cx="12396718" cy="68278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15944932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Click install button to install the package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1" t="3457" r="51667" b="15742"/>
          <a:stretch>
            <a:fillRect/>
          </a:stretch>
        </p:blipFill>
        <p:spPr>
          <a:xfrm flipH="false" flipV="false" rot="0">
            <a:off x="2535382" y="3096491"/>
            <a:ext cx="11625024" cy="64751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12053444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package installing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Learning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014" y="4292646"/>
            <a:ext cx="16636286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Package Manager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Public Repositories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Software installation using package manager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368" y="2255585"/>
            <a:ext cx="12053444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status after installation of the pakcage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942" t="3929" r="51667" b="15742"/>
          <a:stretch>
            <a:fillRect/>
          </a:stretch>
        </p:blipFill>
        <p:spPr>
          <a:xfrm flipH="false" flipV="false" rot="0">
            <a:off x="2265218" y="3283527"/>
            <a:ext cx="11950918" cy="66393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39" t="3414" r="51364" b="14797"/>
          <a:stretch>
            <a:fillRect/>
          </a:stretch>
        </p:blipFill>
        <p:spPr>
          <a:xfrm flipH="false" flipV="false" rot="0">
            <a:off x="2514600" y="3054927"/>
            <a:ext cx="12325509" cy="68820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15944932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Click remove button to delete the package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42" t="2984" r="51515" b="15269"/>
          <a:stretch>
            <a:fillRect/>
          </a:stretch>
        </p:blipFill>
        <p:spPr>
          <a:xfrm flipH="false" flipV="false" rot="0">
            <a:off x="3241964" y="3366655"/>
            <a:ext cx="11285847" cy="63597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4368" y="2255585"/>
            <a:ext cx="15944932" cy="62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Click remove button to delete the package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7763"/>
            <a:ext cx="16230600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GUI Installation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Learning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744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014" y="4292646"/>
            <a:ext cx="16636286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Package Manager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Public Repositories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Software installation using package manager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400"/>
            <a:ext cx="12461932" cy="13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47"/>
              </a:lnSpc>
              <a:spcBef>
                <a:spcPct val="0"/>
              </a:spcBef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Next Lecture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74709"/>
            <a:ext cx="8115300" cy="6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97"/>
              </a:lnSpc>
              <a:spcBef>
                <a:spcPct val="0"/>
              </a:spcBef>
            </a:pPr>
            <a:r>
              <a:rPr lang="en-US" sz="4599">
                <a:solidFill>
                  <a:srgbClr val="250542"/>
                </a:solidFill>
                <a:latin typeface="Vesper Libre Regular"/>
              </a:rPr>
              <a:t>Module 2 - Lecture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08400"/>
            <a:ext cx="1663628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Bourne-Again Shell (bash)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Linux Kernel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User Management</a:t>
            </a:r>
          </a:p>
          <a:p>
            <a:pPr algn="just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pc="-40" sz="4000">
                <a:solidFill>
                  <a:srgbClr val="250542"/>
                </a:solidFill>
                <a:latin typeface="Times Neue Roman"/>
              </a:rPr>
              <a:t>System Administration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5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31835" y="504814"/>
            <a:ext cx="13790991" cy="91020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98073" y="4287945"/>
            <a:ext cx="8404922" cy="1472586"/>
            <a:chOff x="0" y="0"/>
            <a:chExt cx="1302142" cy="22814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02142" cy="228142"/>
            </a:xfrm>
            <a:custGeom>
              <a:avLst/>
              <a:gdLst/>
              <a:ahLst/>
              <a:cxnLst/>
              <a:rect r="r" b="b" t="t" l="l"/>
              <a:pathLst>
                <a:path h="228142" w="1302142">
                  <a:moveTo>
                    <a:pt x="0" y="0"/>
                  </a:moveTo>
                  <a:lnTo>
                    <a:pt x="1302142" y="0"/>
                  </a:lnTo>
                  <a:lnTo>
                    <a:pt x="1302142" y="228142"/>
                  </a:lnTo>
                  <a:lnTo>
                    <a:pt x="0" y="228142"/>
                  </a:lnTo>
                  <a:close/>
                </a:path>
              </a:pathLst>
            </a:custGeom>
            <a:solidFill>
              <a:srgbClr val="25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83619"/>
            <a:ext cx="16230600" cy="11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53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latin typeface="Vesper Libre Regular Bold"/>
              </a:rPr>
              <a:t>Ask Questions!!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9523"/>
            <a:ext cx="12471853" cy="113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14"/>
              </a:lnSpc>
              <a:spcBef>
                <a:spcPct val="0"/>
              </a:spcBef>
            </a:pPr>
            <a:r>
              <a:rPr lang="en-US" sz="7800">
                <a:solidFill>
                  <a:srgbClr val="250542"/>
                </a:solidFill>
                <a:latin typeface="Vesper Libre Regular"/>
              </a:rPr>
              <a:t>Package Manager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0447" y="3717038"/>
            <a:ext cx="16588853" cy="33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9698" indent="-419849" lvl="1">
              <a:lnSpc>
                <a:spcPts val="4394"/>
              </a:lnSpc>
              <a:buFont typeface="Arial"/>
              <a:buChar char="•"/>
            </a:pPr>
            <a:r>
              <a:rPr lang="en-US" sz="3889">
                <a:solidFill>
                  <a:srgbClr val="250542"/>
                </a:solidFill>
                <a:latin typeface="Vesper Libre Regular"/>
              </a:rPr>
              <a:t>A collection of software tools that automates the process of installing, upgrading, configuring, and removing computer programs for a computer in a consistent manner. </a:t>
            </a:r>
          </a:p>
          <a:p>
            <a:pPr>
              <a:lnSpc>
                <a:spcPts val="4394"/>
              </a:lnSpc>
            </a:pPr>
          </a:p>
          <a:p>
            <a:pPr marL="839698" indent="-419849" lvl="1">
              <a:lnSpc>
                <a:spcPts val="4394"/>
              </a:lnSpc>
              <a:buFont typeface="Arial"/>
              <a:buChar char="•"/>
            </a:pPr>
            <a:r>
              <a:rPr lang="en-US" sz="3889">
                <a:solidFill>
                  <a:srgbClr val="250542"/>
                </a:solidFill>
                <a:latin typeface="Vesper Libre Regular"/>
              </a:rPr>
              <a:t>A package manager deals with packages, distributions of software and data in archive files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98334" y="1513560"/>
            <a:ext cx="11388651" cy="84347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47432"/>
            <a:ext cx="12471853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Package Manager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613" y="2499561"/>
            <a:ext cx="16584687" cy="503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 Bold"/>
              </a:rPr>
              <a:t>apt</a:t>
            </a:r>
            <a:r>
              <a:rPr lang="en-US" sz="4400">
                <a:solidFill>
                  <a:srgbClr val="250542"/>
                </a:solidFill>
                <a:latin typeface="Vesper Libre Regular"/>
              </a:rPr>
              <a:t>:  Advanced Package Tool (Ubuntu, Debian)</a:t>
            </a:r>
          </a:p>
          <a:p>
            <a:pPr>
              <a:lnSpc>
                <a:spcPts val="4972"/>
              </a:lnSpc>
            </a:pP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 Bold"/>
              </a:rPr>
              <a:t>yum</a:t>
            </a:r>
            <a:r>
              <a:rPr lang="en-US" sz="4400">
                <a:solidFill>
                  <a:srgbClr val="250542"/>
                </a:solidFill>
                <a:latin typeface="Vesper Libre Regular"/>
              </a:rPr>
              <a:t>: Yellowdog Updater, Modified (CentOS)</a:t>
            </a:r>
          </a:p>
          <a:p>
            <a:pPr>
              <a:lnSpc>
                <a:spcPts val="4972"/>
              </a:lnSpc>
            </a:pP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"/>
              </a:rPr>
              <a:t>r</a:t>
            </a:r>
            <a:r>
              <a:rPr lang="en-US" sz="4400">
                <a:solidFill>
                  <a:srgbClr val="250542"/>
                </a:solidFill>
                <a:latin typeface="Vesper Libre Regular Bold"/>
              </a:rPr>
              <a:t>pm</a:t>
            </a:r>
            <a:r>
              <a:rPr lang="en-US" sz="4400">
                <a:solidFill>
                  <a:srgbClr val="250542"/>
                </a:solidFill>
                <a:latin typeface="Vesper Libre Regular"/>
              </a:rPr>
              <a:t>: Red Hat Package Manager (RehHat)</a:t>
            </a:r>
          </a:p>
          <a:p>
            <a:pPr>
              <a:lnSpc>
                <a:spcPts val="4972"/>
              </a:lnSpc>
            </a:pPr>
          </a:p>
          <a:p>
            <a:pPr marL="950090" indent="-475045" lvl="1">
              <a:lnSpc>
                <a:spcPts val="4972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Vesper Libre Regular Bold"/>
              </a:rPr>
              <a:t>homebrew: </a:t>
            </a:r>
            <a:r>
              <a:rPr lang="en-US" sz="4400">
                <a:solidFill>
                  <a:srgbClr val="250542"/>
                </a:solidFill>
                <a:latin typeface="Vesper Libre Regular"/>
              </a:rPr>
              <a:t>package manager for MacOS</a:t>
            </a:r>
          </a:p>
          <a:p>
            <a:pPr>
              <a:lnSpc>
                <a:spcPts val="4972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1443" r="765" b="1443"/>
          <a:stretch>
            <a:fillRect/>
          </a:stretch>
        </p:blipFill>
        <p:spPr>
          <a:xfrm flipH="false" flipV="false" rot="0">
            <a:off x="12013880" y="7529782"/>
            <a:ext cx="3798085" cy="17285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2326" r="0" b="2326"/>
          <a:stretch>
            <a:fillRect/>
          </a:stretch>
        </p:blipFill>
        <p:spPr>
          <a:xfrm flipH="false" flipV="false" rot="0">
            <a:off x="4034591" y="7529782"/>
            <a:ext cx="3116884" cy="172851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77460" y="7529782"/>
            <a:ext cx="3403020" cy="172851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595" r="0" b="595"/>
          <a:stretch>
            <a:fillRect/>
          </a:stretch>
        </p:blipFill>
        <p:spPr>
          <a:xfrm flipH="false" flipV="false" rot="0">
            <a:off x="1028700" y="7529782"/>
            <a:ext cx="2471320" cy="172851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75360" y="867763"/>
            <a:ext cx="12471853" cy="11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250542"/>
                </a:solidFill>
                <a:latin typeface="Vesper Libre Regular"/>
              </a:rPr>
              <a:t>Package Managers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94943" y="3985481"/>
            <a:ext cx="11298113" cy="559956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96" y="1883609"/>
            <a:ext cx="1605027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9"/>
              </a:lnSpc>
            </a:pPr>
          </a:p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apt: 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Advanced package tool.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Package Manager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26913" y="5143500"/>
            <a:ext cx="10234175" cy="43733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96" y="1883609"/>
            <a:ext cx="16050275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9"/>
              </a:lnSpc>
            </a:pPr>
          </a:p>
          <a:p>
            <a:pPr algn="just" marL="863603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 Bold"/>
              </a:rPr>
              <a:t>Yum: </a:t>
            </a:r>
            <a:r>
              <a:rPr lang="en-US" sz="4000">
                <a:solidFill>
                  <a:srgbClr val="250542"/>
                </a:solidFill>
                <a:latin typeface="Times Neue Roman"/>
              </a:rPr>
              <a:t>primary tool for getting, installing, deleting, querying, and otherwise managing Red Hat Enterprise Linux RPM software packages from official Red Hat software repositories.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70949"/>
            <a:ext cx="16050275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Package Manager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85198" y="4562917"/>
            <a:ext cx="11717603" cy="38067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96" y="1883609"/>
            <a:ext cx="1605027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9"/>
              </a:lnSpc>
            </a:pPr>
          </a:p>
          <a:p>
            <a:pPr algn="just" marL="949961" indent="-474980" lvl="1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dpkg: 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Install, remove and manage Debian packages.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62" y="1089999"/>
            <a:ext cx="16050275" cy="123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21"/>
              </a:lnSpc>
            </a:pPr>
            <a:r>
              <a:rPr lang="en-US" sz="10023">
                <a:solidFill>
                  <a:srgbClr val="250542"/>
                </a:solidFill>
                <a:latin typeface="Times Neue Roman"/>
              </a:rPr>
              <a:t>Package Manager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DAE-U2wd-MY</dc:identifier>
  <dcterms:modified xsi:type="dcterms:W3CDTF">2011-08-01T06:04:30Z</dcterms:modified>
  <cp:revision>1</cp:revision>
  <dc:title>CSA-lecture 4</dc:title>
</cp:coreProperties>
</file>